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71" r:id="rId4"/>
    <p:sldId id="259" r:id="rId5"/>
    <p:sldId id="264" r:id="rId6"/>
    <p:sldId id="265" r:id="rId7"/>
    <p:sldId id="258" r:id="rId8"/>
    <p:sldId id="260" r:id="rId9"/>
    <p:sldId id="267" r:id="rId10"/>
    <p:sldId id="273" r:id="rId11"/>
    <p:sldId id="261" r:id="rId12"/>
    <p:sldId id="263" r:id="rId13"/>
    <p:sldId id="266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140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47DCB-6955-89B7-AC38-013E8B707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0E064-B278-EB25-67B6-CE24F83C6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662D7-FD54-9287-C1C4-E1A8CDF66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C84B-D3D2-4F4F-BFC9-1A17C46F5A68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E55A4-0072-3BCF-56F7-9EE4BA63D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FF0A0-6CF6-A825-B588-7A372063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09A1-893E-4926-A937-38999D1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24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86671-3383-83B4-3BB5-649969CBF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BE8C6-7FA5-5999-C07F-5F89EE9E8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4E135-3B27-4E7E-0E4B-C331CB34E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C84B-D3D2-4F4F-BFC9-1A17C46F5A68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3165E-0061-B4DA-523D-C01DF045A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49078-24D4-1D61-BB49-D769B8F32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09A1-893E-4926-A937-38999D1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6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46A859-A805-DEED-675F-65BCF12DD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9AAF5-619B-52CC-97E5-93131D26F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50AA2-B616-21BD-C9FE-C95E04426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C84B-D3D2-4F4F-BFC9-1A17C46F5A68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0E838-4A6E-7DCC-9D3C-D8518C01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26042-1C04-7014-A100-A51634BC7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09A1-893E-4926-A937-38999D1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84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00DBF9-42ED-0C79-8EF0-0F0BD74356A2}"/>
              </a:ext>
            </a:extLst>
          </p:cNvPr>
          <p:cNvSpPr/>
          <p:nvPr userDrawn="1"/>
        </p:nvSpPr>
        <p:spPr>
          <a:xfrm>
            <a:off x="0" y="0"/>
            <a:ext cx="12192000" cy="5132440"/>
          </a:xfrm>
          <a:prstGeom prst="rect">
            <a:avLst/>
          </a:prstGeom>
          <a:solidFill>
            <a:srgbClr val="003258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00B078-BD05-75FE-FB97-CAF5C75D82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58"/>
                    </a14:imgEffect>
                    <a14:imgEffect>
                      <a14:saturation sat="0"/>
                    </a14:imgEffect>
                    <a14:imgEffect>
                      <a14:brightnessContrast bright="27000" contrast="-55000"/>
                    </a14:imgEffect>
                  </a14:imgLayer>
                </a14:imgProps>
              </a:ext>
            </a:extLst>
          </a:blip>
          <a:srcRect b="17770"/>
          <a:stretch/>
        </p:blipFill>
        <p:spPr>
          <a:xfrm>
            <a:off x="-2" y="0"/>
            <a:ext cx="12192001" cy="50957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92A881-06AD-C132-EB81-1F46B7B23B76}"/>
              </a:ext>
            </a:extLst>
          </p:cNvPr>
          <p:cNvSpPr/>
          <p:nvPr userDrawn="1"/>
        </p:nvSpPr>
        <p:spPr>
          <a:xfrm>
            <a:off x="0" y="5114096"/>
            <a:ext cx="12192000" cy="136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8A657D-26BB-CDEF-E679-A3C4FEF9A331}"/>
              </a:ext>
            </a:extLst>
          </p:cNvPr>
          <p:cNvSpPr/>
          <p:nvPr userDrawn="1"/>
        </p:nvSpPr>
        <p:spPr>
          <a:xfrm>
            <a:off x="0" y="6417892"/>
            <a:ext cx="12192000" cy="398665"/>
          </a:xfrm>
          <a:prstGeom prst="rect">
            <a:avLst/>
          </a:prstGeom>
          <a:solidFill>
            <a:srgbClr val="003258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CBDE85-A35F-F252-FE5A-21D8C881016C}"/>
              </a:ext>
            </a:extLst>
          </p:cNvPr>
          <p:cNvCxnSpPr/>
          <p:nvPr userDrawn="1"/>
        </p:nvCxnSpPr>
        <p:spPr>
          <a:xfrm>
            <a:off x="0" y="6380526"/>
            <a:ext cx="12192000" cy="0"/>
          </a:xfrm>
          <a:prstGeom prst="line">
            <a:avLst/>
          </a:prstGeom>
          <a:ln w="57150">
            <a:solidFill>
              <a:srgbClr val="BF1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6F92ED-3BB5-3D90-BD58-DB65FA834BC5}"/>
              </a:ext>
            </a:extLst>
          </p:cNvPr>
          <p:cNvGrpSpPr/>
          <p:nvPr userDrawn="1"/>
        </p:nvGrpSpPr>
        <p:grpSpPr>
          <a:xfrm>
            <a:off x="-12" y="41443"/>
            <a:ext cx="12192003" cy="5090996"/>
            <a:chOff x="-9" y="41444"/>
            <a:chExt cx="12192003" cy="50909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E27A8F-9053-BB80-67D2-1112E861648A}"/>
                </a:ext>
              </a:extLst>
            </p:cNvPr>
            <p:cNvSpPr/>
            <p:nvPr/>
          </p:nvSpPr>
          <p:spPr>
            <a:xfrm>
              <a:off x="-9" y="78808"/>
              <a:ext cx="12192000" cy="5053632"/>
            </a:xfrm>
            <a:prstGeom prst="rect">
              <a:avLst/>
            </a:prstGeom>
            <a:solidFill>
              <a:srgbClr val="003258"/>
            </a:solidFill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BBD901F4-A748-D1FE-F8DB-A782F7DA0B0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brightnessContrast bright="31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39" b="21670"/>
            <a:stretch/>
          </p:blipFill>
          <p:spPr bwMode="auto">
            <a:xfrm>
              <a:off x="-6" y="41444"/>
              <a:ext cx="12192000" cy="508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88BB306D-D361-9B78-BD32-8F1BC907C57E}"/>
              </a:ext>
            </a:extLst>
          </p:cNvPr>
          <p:cNvSpPr txBox="1">
            <a:spLocks/>
          </p:cNvSpPr>
          <p:nvPr userDrawn="1"/>
        </p:nvSpPr>
        <p:spPr>
          <a:xfrm>
            <a:off x="0" y="6501382"/>
            <a:ext cx="12192000" cy="277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C0BFC0"/>
                </a:solidFill>
                <a:latin typeface="Avenir Next LT Pro Light" panose="020B0604020202020204" pitchFamily="34" charset="0"/>
                <a:cs typeface="Posterama" panose="020B0502040204020203" pitchFamily="34" charset="0"/>
              </a:rPr>
              <a:t>Community ▪ Leadership ▪ Integrity ▪  Equity ▪ Collaboration ▪  Professionalism ▪  Innovation</a:t>
            </a:r>
            <a:endParaRPr lang="en-US" sz="4000" dirty="0">
              <a:solidFill>
                <a:srgbClr val="C0BFC0"/>
              </a:solidFill>
              <a:latin typeface="Avenir Next LT Pro Light" panose="020B0604020202020204" pitchFamily="34" charset="0"/>
              <a:cs typeface="Posterama" panose="020B0502040204020203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0374CE-104B-6AF9-B903-68E9094F662D}"/>
              </a:ext>
            </a:extLst>
          </p:cNvPr>
          <p:cNvCxnSpPr/>
          <p:nvPr userDrawn="1"/>
        </p:nvCxnSpPr>
        <p:spPr>
          <a:xfrm>
            <a:off x="0" y="5114098"/>
            <a:ext cx="12192000" cy="0"/>
          </a:xfrm>
          <a:prstGeom prst="line">
            <a:avLst/>
          </a:prstGeom>
          <a:ln w="57150">
            <a:solidFill>
              <a:srgbClr val="BF1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2B3235F-6B6A-6821-45FC-9C2E3EBECE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297" y="3973410"/>
            <a:ext cx="2281372" cy="2281372"/>
          </a:xfrm>
          <a:prstGeom prst="rect">
            <a:avLst/>
          </a:prstGeom>
        </p:spPr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9BFE80AC-CB07-6B2B-DCD6-DE8634DFC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0275" y="1942588"/>
            <a:ext cx="9831425" cy="1377440"/>
          </a:xfrm>
        </p:spPr>
        <p:txBody>
          <a:bodyPr>
            <a:normAutofit/>
          </a:bodyPr>
          <a:lstStyle>
            <a:lvl1pPr algn="ctr">
              <a:defRPr sz="6000" b="1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E03996-7EFB-7DC0-7997-C5D7DD474C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9513" y="5132389"/>
            <a:ext cx="8555037" cy="6534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0" indent="0">
              <a:buNone/>
              <a:defRPr sz="2000"/>
            </a:lvl2pPr>
          </a:lstStyle>
          <a:p>
            <a:pPr lvl="0"/>
            <a:r>
              <a:rPr lang="en-US" dirty="0"/>
              <a:t>First Name Last Name | 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F150D65-BDE5-9F41-5422-F7E42211CF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9513" y="5786438"/>
            <a:ext cx="8555037" cy="6127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Hamilton County Emergency Management and Homeland Security Agency</a:t>
            </a:r>
          </a:p>
        </p:txBody>
      </p:sp>
    </p:spTree>
    <p:extLst>
      <p:ext uri="{BB962C8B-B14F-4D97-AF65-F5344CB8AC3E}">
        <p14:creationId xmlns:p14="http://schemas.microsoft.com/office/powerpoint/2010/main" val="1512266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C2206AF-4320-7880-7B7E-A79EA33F41B3}"/>
              </a:ext>
            </a:extLst>
          </p:cNvPr>
          <p:cNvGrpSpPr/>
          <p:nvPr userDrawn="1"/>
        </p:nvGrpSpPr>
        <p:grpSpPr>
          <a:xfrm>
            <a:off x="0" y="-1"/>
            <a:ext cx="12192000" cy="6857999"/>
            <a:chOff x="0" y="0"/>
            <a:chExt cx="12192000" cy="6857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CDD46A1-34C3-F313-D7E6-761B30A8CD78}"/>
                </a:ext>
              </a:extLst>
            </p:cNvPr>
            <p:cNvGrpSpPr/>
            <p:nvPr/>
          </p:nvGrpSpPr>
          <p:grpSpPr>
            <a:xfrm>
              <a:off x="0" y="0"/>
              <a:ext cx="12192000" cy="6857999"/>
              <a:chOff x="-4070556" y="-1110576"/>
              <a:chExt cx="12192000" cy="685799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87F2D50-42B0-0B6D-742C-EC0EE633C162}"/>
                  </a:ext>
                </a:extLst>
              </p:cNvPr>
              <p:cNvSpPr/>
              <p:nvPr/>
            </p:nvSpPr>
            <p:spPr>
              <a:xfrm>
                <a:off x="-4070556" y="-844134"/>
                <a:ext cx="12192000" cy="6474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03915FE-0A62-137A-0E33-4CBCB081F92F}"/>
                  </a:ext>
                </a:extLst>
              </p:cNvPr>
              <p:cNvSpPr/>
              <p:nvPr/>
            </p:nvSpPr>
            <p:spPr>
              <a:xfrm>
                <a:off x="-4070556" y="-1110576"/>
                <a:ext cx="12192000" cy="1353266"/>
              </a:xfrm>
              <a:prstGeom prst="rect">
                <a:avLst/>
              </a:prstGeom>
              <a:solidFill>
                <a:srgbClr val="003258"/>
              </a:solidFill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4A80F0-B809-B814-2FDD-176174A9EA44}"/>
                  </a:ext>
                </a:extLst>
              </p:cNvPr>
              <p:cNvSpPr/>
              <p:nvPr/>
            </p:nvSpPr>
            <p:spPr>
              <a:xfrm>
                <a:off x="-4070556" y="5269950"/>
                <a:ext cx="12192000" cy="477473"/>
              </a:xfrm>
              <a:prstGeom prst="rect">
                <a:avLst/>
              </a:prstGeom>
              <a:solidFill>
                <a:srgbClr val="003258"/>
              </a:solidFill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7794722-D3B5-36A8-F661-641C7EDA393A}"/>
                  </a:ext>
                </a:extLst>
              </p:cNvPr>
              <p:cNvCxnSpPr/>
              <p:nvPr/>
            </p:nvCxnSpPr>
            <p:spPr>
              <a:xfrm>
                <a:off x="-4070556" y="242690"/>
                <a:ext cx="12192000" cy="0"/>
              </a:xfrm>
              <a:prstGeom prst="line">
                <a:avLst/>
              </a:prstGeom>
              <a:ln w="57150">
                <a:solidFill>
                  <a:srgbClr val="BF1E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" name="Picture 13" descr="Logo&#10;&#10;Description automatically generated">
                <a:extLst>
                  <a:ext uri="{FF2B5EF4-FFF2-40B4-BE49-F238E27FC236}">
                    <a16:creationId xmlns:a16="http://schemas.microsoft.com/office/drawing/2014/main" id="{A23D4992-A645-B61D-098E-890D6A4EE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6574" y="-897481"/>
                <a:ext cx="2281372" cy="228137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CA3BD2C-9DDE-F4D9-6792-E0B7142F47BD}"/>
                  </a:ext>
                </a:extLst>
              </p:cNvPr>
              <p:cNvCxnSpPr/>
              <p:nvPr/>
            </p:nvCxnSpPr>
            <p:spPr>
              <a:xfrm>
                <a:off x="-4070556" y="5269950"/>
                <a:ext cx="12192000" cy="0"/>
              </a:xfrm>
              <a:prstGeom prst="line">
                <a:avLst/>
              </a:prstGeom>
              <a:ln w="57150">
                <a:solidFill>
                  <a:srgbClr val="BF1E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0B5086EB-00D9-3AC0-782E-ED61140D83B5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01382"/>
              <a:ext cx="12192000" cy="2778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600" dirty="0">
                  <a:solidFill>
                    <a:srgbClr val="C0BFC0"/>
                  </a:solidFill>
                  <a:latin typeface="Avenir Next LT Pro Light" panose="020B0604020202020204" pitchFamily="34" charset="0"/>
                  <a:cs typeface="Posterama" panose="020B0502040204020203" pitchFamily="34" charset="0"/>
                </a:rPr>
                <a:t>Community ▪ Leadership ▪ Integrity ▪  Equity ▪ Collaboration ▪  Professionalism ▪  Innovation</a:t>
              </a:r>
              <a:endParaRPr lang="en-US" sz="4000" dirty="0">
                <a:solidFill>
                  <a:srgbClr val="C0BFC0"/>
                </a:solidFill>
                <a:latin typeface="Avenir Next LT Pro Light" panose="020B0604020202020204" pitchFamily="34" charset="0"/>
                <a:cs typeface="Posterama" panose="020B0502040204020203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2B6C4F-7F96-84E4-81F2-BB8C6229E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87" y="819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masis MT Pro" panose="020405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9070-820E-E95F-1D7E-B7EEAA8FC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masis MT Pro" panose="02040504050005020304" pitchFamily="18" charset="0"/>
              </a:defRPr>
            </a:lvl1pPr>
            <a:lvl2pPr>
              <a:defRPr>
                <a:latin typeface="Amasis MT Pro" panose="02040504050005020304" pitchFamily="18" charset="0"/>
              </a:defRPr>
            </a:lvl2pPr>
            <a:lvl3pPr>
              <a:defRPr>
                <a:latin typeface="Amasis MT Pro" panose="02040504050005020304" pitchFamily="18" charset="0"/>
              </a:defRPr>
            </a:lvl3pPr>
            <a:lvl4pPr>
              <a:defRPr>
                <a:latin typeface="Amasis MT Pro" panose="02040504050005020304" pitchFamily="18" charset="0"/>
              </a:defRPr>
            </a:lvl4pPr>
            <a:lvl5pPr>
              <a:defRPr>
                <a:latin typeface="Amasis MT Pro" panose="020405040500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0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46E05-4417-53A0-04F7-AAF77D3C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A1403-9246-149F-45C6-20EAEFB89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01D11-6004-FBC8-C156-54780322C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C84B-D3D2-4F4F-BFC9-1A17C46F5A68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0776F-B986-5EA1-32B7-ED943E769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FC778-FC57-7C7D-5EF3-B04B50C1D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09A1-893E-4926-A937-38999D1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7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D0666-23E1-E92B-3FE9-B6C8DDAAC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06240-A58C-E835-E0CD-C1625BD91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09585-294C-A2BF-14BE-221174C82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C84B-D3D2-4F4F-BFC9-1A17C46F5A68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FBB34-5BDD-6F6F-B9C7-0DAF37E8F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89861-25E0-F0E7-E23E-362645609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09A1-893E-4926-A937-38999D1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EFF3B-2AB5-EDF1-2B70-68DBA56F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4A66A-C1B0-DC62-0AEE-C93AC8A64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AF016-5C7C-0076-C437-BB7FAA048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0FEE3-5FE0-EAA6-0D5A-A521490B8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C84B-D3D2-4F4F-BFC9-1A17C46F5A68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582C8-150A-7E85-B1CF-10FF1E17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672A3-3541-644A-6C63-B3D02A19A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09A1-893E-4926-A937-38999D1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8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19C83-5119-773E-6130-EF659321B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911AF-6B13-D913-02F4-93565F160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94DB6-6269-EEDD-FD76-A18E32F01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B5337-F750-95C8-F47C-B79FAC3F4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E25D4-2A04-0EC7-CA1F-2807294618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309431-5034-D6BD-D242-89252A0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C84B-D3D2-4F4F-BFC9-1A17C46F5A68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41193F-6D9A-5D80-E64A-4894E7E4D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AB70B2-303A-FDEF-CB37-473ACD5FB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09A1-893E-4926-A937-38999D1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1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EEA04-743C-191C-71AF-BB0B5612B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DCB263-7B8E-931F-20B9-2F498682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C84B-D3D2-4F4F-BFC9-1A17C46F5A68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37AB13-404B-065B-DC44-EA3B2859E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E9C30-F7DD-B05D-C685-C403AEB69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09A1-893E-4926-A937-38999D1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0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53F674-AAEC-3EA4-9E2D-99D7CCF2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C84B-D3D2-4F4F-BFC9-1A17C46F5A68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A7D1B8-3D1E-8A46-F1A1-564ECC5D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EA1D7-EAA1-8CFF-47AA-D6717F839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09A1-893E-4926-A937-38999D1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0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870DC-AEC0-578B-695D-58FE7A711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E3F83-7E29-A437-5E8D-2F74128C3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E41E7-FB23-1050-E61A-55C4E9541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45FDE-5CB0-0ED2-FB1C-51E113395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C84B-D3D2-4F4F-BFC9-1A17C46F5A68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B66D7-0652-47D0-392F-1306BA86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BD940-6682-B3A9-2AC0-B19D1E409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09A1-893E-4926-A937-38999D1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8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F7EEB-904A-9298-AE02-567537ED7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02653F-BBA5-DD00-3F5D-75F5E816A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5D870-626B-F386-D697-9ECF18D88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1D124-67E7-6591-8CFB-42C25F81A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C84B-D3D2-4F4F-BFC9-1A17C46F5A68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5923E-C5E7-5086-E3A9-6526EB67B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AD5DE-84EC-6BAB-1543-C443E6BF8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09A1-893E-4926-A937-38999D1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05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C566B-DE48-B188-DE4F-31D1B4FA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E1450-0360-E226-20E8-4EE490B48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FBCEB-31C6-178D-F1EB-805D82A63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0C84B-D3D2-4F4F-BFC9-1A17C46F5A68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AD198-AE24-3F95-57E1-C91CA0D74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87A4F-036D-437E-D7F8-3807F22F4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F09A1-893E-4926-A937-38999D1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0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CEMA" TargetMode="External"/><Relationship Id="rId2" Type="http://schemas.openxmlformats.org/officeDocument/2006/relationships/hyperlink" Target="mailto:Becca.Doris@hamiltoncountyohio.gov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instagram.com/hc_ema/" TargetMode="External"/><Relationship Id="rId4" Type="http://schemas.openxmlformats.org/officeDocument/2006/relationships/hyperlink" Target="http://www.facebook.com/hamilton.countyem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lerthc.org/?fbclid=IwAR1tGYeIhAEuBnBXlfgIhGd0XAeJjHvPKW6HxwU6VtvwjsCcEwsDwXuiV4M" TargetMode="External"/><Relationship Id="rId2" Type="http://schemas.openxmlformats.org/officeDocument/2006/relationships/hyperlink" Target="http://alerthc.org/?fbclid=IwAR1OtMcD8mJmZmFMMInAGRbZ0wSYyIxqOvFbNaJhkBl76UyfsLDD-2I3aQI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D74D-DD99-50D4-78F4-9C0864C9B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900" dirty="0">
                <a:solidFill>
                  <a:schemeClr val="bg1"/>
                </a:solidFill>
              </a:rPr>
              <a:t>FLOOD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Social Media Toolkit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8BE29-23E0-333E-A947-1D5CFBE7DC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Becca Doris | Community Outreach Specialist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245D9-BC61-3757-A10C-7C4D9BEB2E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004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7F623A5D-8AF7-4AD7-7821-F88FC5528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5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630E626-7829-C117-A97C-CDDEF03E3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"/>
            <a:ext cx="12192000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30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FD4360BA-BDDE-AA88-89D2-34304FCEC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688959"/>
            <a:ext cx="3756030" cy="56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96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A2DFE4D6-010D-8369-2F03-42E54440F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923925"/>
            <a:ext cx="50101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81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5BCD26A-D7EF-A63B-37A2-D0EED6F19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62" y="0"/>
            <a:ext cx="592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83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AB5D1-6594-8600-B174-25041DBB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Toolkit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892BA-1056-134A-E011-4420D12F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9488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+mn-lt"/>
              </a:rPr>
              <a:t>Please feel free to use messaging and graphics on following slides. If you have any questions or would like more content, contact Becca Doris:</a:t>
            </a:r>
          </a:p>
          <a:p>
            <a:pPr marL="1828800"/>
            <a:r>
              <a:rPr lang="en-US" sz="2000" dirty="0">
                <a:latin typeface="+mn-lt"/>
                <a:hlinkClick r:id="rId2"/>
              </a:rPr>
              <a:t>Becca.Doris@hamiltoncountyohio.gov</a:t>
            </a:r>
            <a:endParaRPr lang="en-US" sz="2000" dirty="0">
              <a:latin typeface="+mn-lt"/>
            </a:endParaRPr>
          </a:p>
          <a:p>
            <a:pPr marL="1828800"/>
            <a:r>
              <a:rPr lang="en-US" sz="2000" dirty="0">
                <a:latin typeface="+mn-lt"/>
              </a:rPr>
              <a:t>513-823-8986</a:t>
            </a:r>
          </a:p>
          <a:p>
            <a:pPr marL="0" indent="0">
              <a:buNone/>
            </a:pPr>
            <a:endParaRPr lang="en-US" sz="1800" b="1" dirty="0">
              <a:latin typeface="+mn-lt"/>
            </a:endParaRPr>
          </a:p>
          <a:p>
            <a:pPr marL="0" indent="0">
              <a:buNone/>
            </a:pPr>
            <a:r>
              <a:rPr lang="en-US" sz="1800" b="1" dirty="0">
                <a:latin typeface="+mn-lt"/>
              </a:rPr>
              <a:t>Follow us on socials!</a:t>
            </a:r>
          </a:p>
          <a:p>
            <a:pPr marL="0" indent="0">
              <a:buNone/>
            </a:pPr>
            <a:r>
              <a:rPr lang="en-US" sz="1800" b="1" dirty="0">
                <a:latin typeface="+mn-lt"/>
              </a:rPr>
              <a:t>Twitter:</a:t>
            </a:r>
            <a:r>
              <a:rPr lang="en-US" sz="1800" dirty="0">
                <a:latin typeface="+mn-lt"/>
              </a:rPr>
              <a:t> @hcema </a:t>
            </a:r>
            <a:r>
              <a:rPr lang="en-US" sz="1800" dirty="0">
                <a:latin typeface="+mn-lt"/>
                <a:hlinkClick r:id="rId3"/>
              </a:rPr>
              <a:t>twitter.com/HCEMA</a:t>
            </a:r>
            <a:r>
              <a:rPr lang="en-US" sz="1800" dirty="0"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en-US" sz="1800" b="1" dirty="0">
                <a:latin typeface="+mn-lt"/>
              </a:rPr>
              <a:t>Facebook:</a:t>
            </a:r>
            <a:r>
              <a:rPr lang="en-US" sz="1800" dirty="0">
                <a:latin typeface="+mn-lt"/>
              </a:rPr>
              <a:t> @Hamilton.CountyEMA </a:t>
            </a:r>
            <a:r>
              <a:rPr lang="en-US" sz="1800" dirty="0">
                <a:latin typeface="+mn-lt"/>
                <a:hlinkClick r:id="rId4"/>
              </a:rPr>
              <a:t>www.facebook.com/hamilton.countyema/</a:t>
            </a:r>
            <a:r>
              <a:rPr lang="en-US" sz="1800" dirty="0"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en-US" sz="1800" b="1" dirty="0">
                <a:latin typeface="+mn-lt"/>
              </a:rPr>
              <a:t>Instagram:</a:t>
            </a:r>
            <a:r>
              <a:rPr lang="en-US" sz="1800" dirty="0">
                <a:latin typeface="+mn-lt"/>
              </a:rPr>
              <a:t> @hc_ema </a:t>
            </a:r>
            <a:r>
              <a:rPr lang="en-US" sz="1800" dirty="0">
                <a:latin typeface="+mn-lt"/>
                <a:hlinkClick r:id="rId5"/>
              </a:rPr>
              <a:t>www.instagram.com/hc_ema/</a:t>
            </a:r>
            <a:r>
              <a:rPr lang="en-US" sz="1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6835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AB5D1-6594-8600-B174-25041DBB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892BA-1056-134A-E011-4420D12F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06962" cy="4351338"/>
          </a:xfrm>
        </p:spPr>
        <p:txBody>
          <a:bodyPr>
            <a:normAutofit/>
          </a:bodyPr>
          <a:lstStyle/>
          <a:p>
            <a:r>
              <a:rPr lang="en-US" sz="1300" dirty="0">
                <a:latin typeface="+mn-lt"/>
              </a:rPr>
              <a:t>With heavy rain expected over the next few days, flash flooding could be possible. Always remember- turn around, don't drown! Never drive, walk or swim through flood waters! Get weather alerts: </a:t>
            </a:r>
            <a:r>
              <a:rPr lang="en-US" sz="1300" dirty="0">
                <a:latin typeface="+mn-lt"/>
                <a:hlinkClick r:id="rId2"/>
              </a:rPr>
              <a:t>alerthc.org</a:t>
            </a:r>
            <a:endParaRPr lang="en-US" sz="1300" dirty="0">
              <a:latin typeface="+mn-lt"/>
            </a:endParaRPr>
          </a:p>
          <a:p>
            <a:r>
              <a:rPr lang="en-US" sz="1300" dirty="0">
                <a:latin typeface="+mn-lt"/>
              </a:rPr>
              <a:t>Alert Hamilton County is the official emergency alert system for Hamilton County, Ohio. Sign up for emergency alerts like flood warnings &amp; hazardous materials spills at </a:t>
            </a:r>
            <a:r>
              <a:rPr lang="en-US" sz="1300" dirty="0">
                <a:latin typeface="+mn-lt"/>
                <a:hlinkClick r:id="rId3"/>
              </a:rPr>
              <a:t>alerthc.org.</a:t>
            </a:r>
            <a:r>
              <a:rPr lang="en-US" sz="1300" dirty="0">
                <a:latin typeface="+mn-lt"/>
              </a:rPr>
              <a:t> The best part is YOU get to choose what alerts you want to receive &amp; how you will receive them!</a:t>
            </a:r>
          </a:p>
          <a:p>
            <a:r>
              <a:rPr lang="en-US" sz="1300" dirty="0">
                <a:latin typeface="+mn-lt"/>
              </a:rPr>
              <a:t>With heavy rains and potential for flooding this week, how will you get flood alerts for your home and work address? Sign up for Alert Hamilton County to get text &amp; email alerts for flooding in your area. Sign up: alerthc.org </a:t>
            </a:r>
          </a:p>
          <a:p>
            <a:r>
              <a:rPr lang="en-US" sz="1300" dirty="0">
                <a:latin typeface="+mn-lt"/>
              </a:rPr>
              <a:t>Do you know the difference between a Flood Watch &amp; a Flood Warning? Watch = Flooding is possible vs. Warning = Flooding is currently happening. Learn the terms so that you can TAKE ACTION. </a:t>
            </a:r>
          </a:p>
          <a:p>
            <a:r>
              <a:rPr lang="en-US" sz="1300" dirty="0">
                <a:latin typeface="+mn-lt"/>
              </a:rPr>
              <a:t>Stay Weather Aware! Hamilton County is under a Flood Watch Thursday night into Saturday. Drive with caution during heavy rain, slow down &amp; remember to turn headlights on. Be sure you can get emergency alerts &amp; flood warnings straight to your phone: alerthc.org</a:t>
            </a:r>
          </a:p>
          <a:p>
            <a:r>
              <a:rPr lang="en-US" sz="1300" dirty="0">
                <a:latin typeface="+mn-lt"/>
              </a:rPr>
              <a:t>Before excessive rainfall, relocate valuable &amp; sentimental items from areas of your home prone to flooding or water seepage! Get them off the ground or move them to upper floors.</a:t>
            </a:r>
          </a:p>
          <a:p>
            <a:pPr marL="0" indent="0">
              <a:buNone/>
            </a:pPr>
            <a:endParaRPr lang="en-US" sz="1300" dirty="0">
              <a:latin typeface="+mn-lt"/>
            </a:endParaRPr>
          </a:p>
          <a:p>
            <a:endParaRPr lang="en-US" sz="1300" dirty="0">
              <a:latin typeface="+mn-lt"/>
            </a:endParaRPr>
          </a:p>
          <a:p>
            <a:endParaRPr lang="en-US" sz="1300" dirty="0">
              <a:latin typeface="+mn-lt"/>
            </a:endParaRPr>
          </a:p>
          <a:p>
            <a:endParaRPr lang="en-US" sz="1300" dirty="0">
              <a:latin typeface="+mn-lt"/>
            </a:endParaRPr>
          </a:p>
          <a:p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0228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94C88B0-75DC-A60A-8F60-3C2EB8F0F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42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F736BEA5-F4A7-F2E5-B54D-F21CC6A4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61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0451E8-1A62-4BF2-91EC-337798901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45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0F14806-F84E-ADBC-29B7-80C1CD51C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65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B720747-0469-4BCB-85FB-88FF09425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42912"/>
            <a:ext cx="114300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95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7335338-E265-4E7E-A438-331D58DB1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9753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2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357</Words>
  <Application>Microsoft Office PowerPoint</Application>
  <PresentationFormat>Widescreen</PresentationFormat>
  <Paragraphs>21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Amasis MT Pro</vt:lpstr>
      <vt:lpstr>Arial</vt:lpstr>
      <vt:lpstr>Avenir Next LT Pro Light</vt:lpstr>
      <vt:lpstr>Calibri</vt:lpstr>
      <vt:lpstr>Calibri Light</vt:lpstr>
      <vt:lpstr>Office Theme</vt:lpstr>
      <vt:lpstr>FLOOD Social Media Toolkit</vt:lpstr>
      <vt:lpstr>Toolkit Information</vt:lpstr>
      <vt:lpstr>Messaging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FLOOD Social Media Toolkit</dc:title>
  <dc:creator>Doris, Becca</dc:creator>
  <cp:lastModifiedBy>Doris, Becca</cp:lastModifiedBy>
  <cp:revision>2</cp:revision>
  <dcterms:created xsi:type="dcterms:W3CDTF">2023-03-23T12:17:25Z</dcterms:created>
  <dcterms:modified xsi:type="dcterms:W3CDTF">2023-03-23T14:55:40Z</dcterms:modified>
</cp:coreProperties>
</file>